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78" r:id="rId11"/>
    <p:sldId id="287" r:id="rId12"/>
    <p:sldId id="285" r:id="rId13"/>
    <p:sldId id="28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0E6B"/>
    <a:srgbClr val="0E7152"/>
    <a:srgbClr val="0E6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10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48978-5DE2-4242-A747-FB1493685946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</dgm:pt>
    <dgm:pt modelId="{E09A4F6D-7F93-4719-8BE5-E763BA340441}">
      <dgm:prSet phldrT="[Texto]"/>
      <dgm:spPr/>
      <dgm:t>
        <a:bodyPr/>
        <a:lstStyle/>
        <a:p>
          <a:r>
            <a:rPr lang="es-MX" dirty="0" smtClean="0"/>
            <a:t>Organismo garante</a:t>
          </a:r>
          <a:endParaRPr lang="es-MX" dirty="0"/>
        </a:p>
      </dgm:t>
    </dgm:pt>
    <dgm:pt modelId="{5E1558D9-D590-480A-B084-4833F7AE1F96}" type="parTrans" cxnId="{674C7FA6-D002-4283-847D-2881A1EE5E7D}">
      <dgm:prSet/>
      <dgm:spPr/>
      <dgm:t>
        <a:bodyPr/>
        <a:lstStyle/>
        <a:p>
          <a:endParaRPr lang="es-MX"/>
        </a:p>
      </dgm:t>
    </dgm:pt>
    <dgm:pt modelId="{2B5B3B96-3084-425E-8ADB-8DD43D73F545}" type="sibTrans" cxnId="{674C7FA6-D002-4283-847D-2881A1EE5E7D}">
      <dgm:prSet/>
      <dgm:spPr/>
      <dgm:t>
        <a:bodyPr/>
        <a:lstStyle/>
        <a:p>
          <a:endParaRPr lang="es-MX"/>
        </a:p>
      </dgm:t>
    </dgm:pt>
    <dgm:pt modelId="{48252667-0ABB-45D4-9953-CB93EAEA555A}">
      <dgm:prSet phldrT="[Texto]"/>
      <dgm:spPr/>
      <dgm:t>
        <a:bodyPr/>
        <a:lstStyle/>
        <a:p>
          <a:r>
            <a:rPr lang="es-MX" dirty="0" smtClean="0"/>
            <a:t>Facilitador</a:t>
          </a:r>
          <a:endParaRPr lang="es-MX" dirty="0"/>
        </a:p>
      </dgm:t>
    </dgm:pt>
    <dgm:pt modelId="{7C2845AE-26B4-4149-88AC-A9397B411809}" type="parTrans" cxnId="{A0AEC84E-1E40-429A-BC31-42C19B042DEF}">
      <dgm:prSet/>
      <dgm:spPr/>
      <dgm:t>
        <a:bodyPr/>
        <a:lstStyle/>
        <a:p>
          <a:endParaRPr lang="es-MX"/>
        </a:p>
      </dgm:t>
    </dgm:pt>
    <dgm:pt modelId="{CB677A95-0855-4F96-B79C-8EBFD86E9445}" type="sibTrans" cxnId="{A0AEC84E-1E40-429A-BC31-42C19B042DEF}">
      <dgm:prSet/>
      <dgm:spPr/>
      <dgm:t>
        <a:bodyPr/>
        <a:lstStyle/>
        <a:p>
          <a:endParaRPr lang="es-MX"/>
        </a:p>
      </dgm:t>
    </dgm:pt>
    <dgm:pt modelId="{8D39951E-854F-4C81-B2DC-18FA8A41D7F6}">
      <dgm:prSet phldrT="[Texto]"/>
      <dgm:spPr/>
      <dgm:t>
        <a:bodyPr/>
        <a:lstStyle/>
        <a:p>
          <a:r>
            <a:rPr lang="es-MX" dirty="0" smtClean="0"/>
            <a:t>Autoridades locales</a:t>
          </a:r>
          <a:endParaRPr lang="es-MX" dirty="0"/>
        </a:p>
      </dgm:t>
    </dgm:pt>
    <dgm:pt modelId="{E88143EE-5CBA-43CF-9B1F-D7D13FD5C931}" type="parTrans" cxnId="{B3C9857A-8A63-4E12-9569-2811DF2C8BA2}">
      <dgm:prSet/>
      <dgm:spPr/>
      <dgm:t>
        <a:bodyPr/>
        <a:lstStyle/>
        <a:p>
          <a:endParaRPr lang="es-MX"/>
        </a:p>
      </dgm:t>
    </dgm:pt>
    <dgm:pt modelId="{047F61D7-9896-4234-9D8A-479090E28F69}" type="sibTrans" cxnId="{B3C9857A-8A63-4E12-9569-2811DF2C8BA2}">
      <dgm:prSet/>
      <dgm:spPr/>
      <dgm:t>
        <a:bodyPr/>
        <a:lstStyle/>
        <a:p>
          <a:endParaRPr lang="es-MX"/>
        </a:p>
      </dgm:t>
    </dgm:pt>
    <dgm:pt modelId="{02CFA214-7955-42A3-8C1C-B6A102BEF66C}">
      <dgm:prSet/>
      <dgm:spPr/>
      <dgm:t>
        <a:bodyPr/>
        <a:lstStyle/>
        <a:p>
          <a:r>
            <a:rPr lang="es-MX" dirty="0" smtClean="0"/>
            <a:t>Organizaciones de la Sociedad Civil</a:t>
          </a:r>
          <a:endParaRPr lang="es-MX" dirty="0"/>
        </a:p>
      </dgm:t>
    </dgm:pt>
    <dgm:pt modelId="{7AB5BE34-4969-4420-8BC2-091ECBABB9FF}" type="parTrans" cxnId="{B4E79A64-9B98-4E7F-B5FE-28E4BC7D6DD3}">
      <dgm:prSet/>
      <dgm:spPr/>
      <dgm:t>
        <a:bodyPr/>
        <a:lstStyle/>
        <a:p>
          <a:endParaRPr lang="es-MX"/>
        </a:p>
      </dgm:t>
    </dgm:pt>
    <dgm:pt modelId="{C8E97C74-F8E3-4588-83F2-30F1577D683F}" type="sibTrans" cxnId="{B4E79A64-9B98-4E7F-B5FE-28E4BC7D6DD3}">
      <dgm:prSet/>
      <dgm:spPr/>
      <dgm:t>
        <a:bodyPr/>
        <a:lstStyle/>
        <a:p>
          <a:endParaRPr lang="es-MX"/>
        </a:p>
      </dgm:t>
    </dgm:pt>
    <dgm:pt modelId="{131CC8E1-5EC2-4215-A852-7C32F8ED58BB}" type="pres">
      <dgm:prSet presAssocID="{76A48978-5DE2-4242-A747-FB1493685946}" presName="Name0" presStyleCnt="0">
        <dgm:presLayoutVars>
          <dgm:dir/>
          <dgm:resizeHandles val="exact"/>
        </dgm:presLayoutVars>
      </dgm:prSet>
      <dgm:spPr/>
    </dgm:pt>
    <dgm:pt modelId="{1F6C4728-1F7F-4B41-94ED-DB4962A364E0}" type="pres">
      <dgm:prSet presAssocID="{E09A4F6D-7F93-4719-8BE5-E763BA34044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25A07F-6227-4159-B56D-4FE2BC01E7F9}" type="pres">
      <dgm:prSet presAssocID="{2B5B3B96-3084-425E-8ADB-8DD43D73F545}" presName="space" presStyleCnt="0"/>
      <dgm:spPr/>
    </dgm:pt>
    <dgm:pt modelId="{60B3BD27-4B74-4B63-B238-D44F6EBE9E2B}" type="pres">
      <dgm:prSet presAssocID="{48252667-0ABB-45D4-9953-CB93EAEA555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8B3542-424D-4299-9C4B-FF580199AF10}" type="pres">
      <dgm:prSet presAssocID="{CB677A95-0855-4F96-B79C-8EBFD86E9445}" presName="space" presStyleCnt="0"/>
      <dgm:spPr/>
    </dgm:pt>
    <dgm:pt modelId="{5FAB65BC-CDD9-4D48-81F5-E1E8C92B9A6C}" type="pres">
      <dgm:prSet presAssocID="{02CFA214-7955-42A3-8C1C-B6A102BEF66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2A6CE8-170C-414B-8AAD-DD353F4E42A5}" type="pres">
      <dgm:prSet presAssocID="{C8E97C74-F8E3-4588-83F2-30F1577D683F}" presName="space" presStyleCnt="0"/>
      <dgm:spPr/>
    </dgm:pt>
    <dgm:pt modelId="{B3311D76-8807-476A-8FA9-D03C857A790D}" type="pres">
      <dgm:prSet presAssocID="{8D39951E-854F-4C81-B2DC-18FA8A41D7F6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3C9857A-8A63-4E12-9569-2811DF2C8BA2}" srcId="{76A48978-5DE2-4242-A747-FB1493685946}" destId="{8D39951E-854F-4C81-B2DC-18FA8A41D7F6}" srcOrd="3" destOrd="0" parTransId="{E88143EE-5CBA-43CF-9B1F-D7D13FD5C931}" sibTransId="{047F61D7-9896-4234-9D8A-479090E28F69}"/>
    <dgm:cxn modelId="{B4E79A64-9B98-4E7F-B5FE-28E4BC7D6DD3}" srcId="{76A48978-5DE2-4242-A747-FB1493685946}" destId="{02CFA214-7955-42A3-8C1C-B6A102BEF66C}" srcOrd="2" destOrd="0" parTransId="{7AB5BE34-4969-4420-8BC2-091ECBABB9FF}" sibTransId="{C8E97C74-F8E3-4588-83F2-30F1577D683F}"/>
    <dgm:cxn modelId="{674C7FA6-D002-4283-847D-2881A1EE5E7D}" srcId="{76A48978-5DE2-4242-A747-FB1493685946}" destId="{E09A4F6D-7F93-4719-8BE5-E763BA340441}" srcOrd="0" destOrd="0" parTransId="{5E1558D9-D590-480A-B084-4833F7AE1F96}" sibTransId="{2B5B3B96-3084-425E-8ADB-8DD43D73F545}"/>
    <dgm:cxn modelId="{83618611-4F27-401F-8FAC-9AC0D8AF8452}" type="presOf" srcId="{48252667-0ABB-45D4-9953-CB93EAEA555A}" destId="{60B3BD27-4B74-4B63-B238-D44F6EBE9E2B}" srcOrd="0" destOrd="0" presId="urn:microsoft.com/office/officeart/2005/8/layout/venn3"/>
    <dgm:cxn modelId="{A007D8F3-35B0-4999-A13B-A5A753E1544C}" type="presOf" srcId="{76A48978-5DE2-4242-A747-FB1493685946}" destId="{131CC8E1-5EC2-4215-A852-7C32F8ED58BB}" srcOrd="0" destOrd="0" presId="urn:microsoft.com/office/officeart/2005/8/layout/venn3"/>
    <dgm:cxn modelId="{A0AEC84E-1E40-429A-BC31-42C19B042DEF}" srcId="{76A48978-5DE2-4242-A747-FB1493685946}" destId="{48252667-0ABB-45D4-9953-CB93EAEA555A}" srcOrd="1" destOrd="0" parTransId="{7C2845AE-26B4-4149-88AC-A9397B411809}" sibTransId="{CB677A95-0855-4F96-B79C-8EBFD86E9445}"/>
    <dgm:cxn modelId="{B2A80A54-0183-4C41-B0FB-2C70F1EB60AA}" type="presOf" srcId="{02CFA214-7955-42A3-8C1C-B6A102BEF66C}" destId="{5FAB65BC-CDD9-4D48-81F5-E1E8C92B9A6C}" srcOrd="0" destOrd="0" presId="urn:microsoft.com/office/officeart/2005/8/layout/venn3"/>
    <dgm:cxn modelId="{E3BF6B03-11CC-4DCC-83D3-A7B9E4F5A9C2}" type="presOf" srcId="{E09A4F6D-7F93-4719-8BE5-E763BA340441}" destId="{1F6C4728-1F7F-4B41-94ED-DB4962A364E0}" srcOrd="0" destOrd="0" presId="urn:microsoft.com/office/officeart/2005/8/layout/venn3"/>
    <dgm:cxn modelId="{18F9C531-B1D9-421A-9DBF-9DA095663817}" type="presOf" srcId="{8D39951E-854F-4C81-B2DC-18FA8A41D7F6}" destId="{B3311D76-8807-476A-8FA9-D03C857A790D}" srcOrd="0" destOrd="0" presId="urn:microsoft.com/office/officeart/2005/8/layout/venn3"/>
    <dgm:cxn modelId="{D92377E4-A46C-4B0F-86C5-16ED79ED7439}" type="presParOf" srcId="{131CC8E1-5EC2-4215-A852-7C32F8ED58BB}" destId="{1F6C4728-1F7F-4B41-94ED-DB4962A364E0}" srcOrd="0" destOrd="0" presId="urn:microsoft.com/office/officeart/2005/8/layout/venn3"/>
    <dgm:cxn modelId="{A01F890E-663E-4CD2-8E32-78C91B61094A}" type="presParOf" srcId="{131CC8E1-5EC2-4215-A852-7C32F8ED58BB}" destId="{2825A07F-6227-4159-B56D-4FE2BC01E7F9}" srcOrd="1" destOrd="0" presId="urn:microsoft.com/office/officeart/2005/8/layout/venn3"/>
    <dgm:cxn modelId="{5631B28B-7061-4B88-9956-55B823A317B5}" type="presParOf" srcId="{131CC8E1-5EC2-4215-A852-7C32F8ED58BB}" destId="{60B3BD27-4B74-4B63-B238-D44F6EBE9E2B}" srcOrd="2" destOrd="0" presId="urn:microsoft.com/office/officeart/2005/8/layout/venn3"/>
    <dgm:cxn modelId="{E616A53D-E6DB-4ABB-BF4E-3A50C4BF04F7}" type="presParOf" srcId="{131CC8E1-5EC2-4215-A852-7C32F8ED58BB}" destId="{748B3542-424D-4299-9C4B-FF580199AF10}" srcOrd="3" destOrd="0" presId="urn:microsoft.com/office/officeart/2005/8/layout/venn3"/>
    <dgm:cxn modelId="{E756E0DA-E203-45EB-9891-DFC12834CD87}" type="presParOf" srcId="{131CC8E1-5EC2-4215-A852-7C32F8ED58BB}" destId="{5FAB65BC-CDD9-4D48-81F5-E1E8C92B9A6C}" srcOrd="4" destOrd="0" presId="urn:microsoft.com/office/officeart/2005/8/layout/venn3"/>
    <dgm:cxn modelId="{C65AB25F-6BB9-4A52-9C38-539A25B12F6B}" type="presParOf" srcId="{131CC8E1-5EC2-4215-A852-7C32F8ED58BB}" destId="{672A6CE8-170C-414B-8AAD-DD353F4E42A5}" srcOrd="5" destOrd="0" presId="urn:microsoft.com/office/officeart/2005/8/layout/venn3"/>
    <dgm:cxn modelId="{268A87D0-2E72-4314-88B1-64B695C459A5}" type="presParOf" srcId="{131CC8E1-5EC2-4215-A852-7C32F8ED58BB}" destId="{B3311D76-8807-476A-8FA9-D03C857A790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0A7F-322A-4680-9E2C-9C5013DFBE97}" type="datetimeFigureOut">
              <a:rPr lang="es-MX" smtClean="0"/>
              <a:t>31/03/2016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EF33-BB8C-483C-91D7-C118F8950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72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1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s_bnr_s_tx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50030" y="465480"/>
            <a:ext cx="135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E6C4F"/>
                </a:solidFill>
              </a:rPr>
              <a:t>ESTADOS</a:t>
            </a:r>
            <a:endParaRPr lang="en-US" sz="1200" dirty="0">
              <a:solidFill>
                <a:srgbClr val="0E6C4F"/>
              </a:solidFill>
            </a:endParaRPr>
          </a:p>
        </p:txBody>
      </p:sp>
      <p:pic>
        <p:nvPicPr>
          <p:cNvPr id="5" name="Picture 4" descr="logo_ifai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6" y="475816"/>
            <a:ext cx="419345" cy="24584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778309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pic>
        <p:nvPicPr>
          <p:cNvPr id="8" name="Picture 7" descr="ur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76" y="431852"/>
            <a:ext cx="481187" cy="36042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441910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89486" y="812021"/>
            <a:ext cx="18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10E6B"/>
                </a:solidFill>
              </a:rPr>
              <a:t>#</a:t>
            </a:r>
            <a:r>
              <a:rPr lang="en-US" i="1" dirty="0" err="1" smtClean="0">
                <a:solidFill>
                  <a:srgbClr val="610E6B"/>
                </a:solidFill>
              </a:rPr>
              <a:t>CoCreaciónLocal</a:t>
            </a:r>
            <a:endParaRPr lang="en-US" b="1" i="1" dirty="0">
              <a:solidFill>
                <a:srgbClr val="610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mx/imgres?imgurl=http://campusyempresa.com/wp-content/uploads/2011/01/listado-de-objetivos1.jpg&amp;imgrefurl=http://campusyempresa.com/2011/objetivos-de-ano-nuevo-como-hacer-tus-suenos-realidad-cristobal-paus-moscardo/&amp;h=690&amp;w=750&amp;tbnid=8WLhNb2PkuE-OM:&amp;zoom=1&amp;docid=DKTBzK4nX-k9pM&amp;ei=i_b0VIrbOtaQsQSx6ILAAw&amp;tbm=isch&amp;ved=0CBgQMygQMBA4ZA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632" y="1123470"/>
            <a:ext cx="1668455" cy="53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E6C4F"/>
                </a:solidFill>
              </a:rPr>
              <a:t>ESTADOS</a:t>
            </a:r>
            <a:endParaRPr lang="en-US" sz="2800" dirty="0">
              <a:solidFill>
                <a:srgbClr val="0E6C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695" y="2559935"/>
            <a:ext cx="208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E7152"/>
                </a:solidFill>
              </a:rPr>
              <a:t>#</a:t>
            </a:r>
            <a:r>
              <a:rPr lang="en-US" sz="2000" i="1" dirty="0" err="1" smtClean="0">
                <a:solidFill>
                  <a:srgbClr val="0E7152"/>
                </a:solidFill>
              </a:rPr>
              <a:t>CoCreaciónLocal</a:t>
            </a:r>
            <a:endParaRPr lang="en-US" sz="2000" b="1" i="1" dirty="0">
              <a:solidFill>
                <a:srgbClr val="0E71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9790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2" name="Picture 11" descr="logo_if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5" y="1208728"/>
            <a:ext cx="743972" cy="436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3947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8" y="1119828"/>
            <a:ext cx="797862" cy="597626"/>
          </a:xfrm>
          <a:prstGeom prst="rect">
            <a:avLst/>
          </a:prstGeom>
        </p:spPr>
      </p:pic>
      <p:sp>
        <p:nvSpPr>
          <p:cNvPr id="14" name="3 Título"/>
          <p:cNvSpPr txBox="1">
            <a:spLocks/>
          </p:cNvSpPr>
          <p:nvPr/>
        </p:nvSpPr>
        <p:spPr>
          <a:xfrm>
            <a:off x="708339" y="4134118"/>
            <a:ext cx="4117126" cy="1880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</a:t>
            </a:r>
            <a:r>
              <a:rPr lang="es-MX" sz="4000" dirty="0" smtClean="0">
                <a:solidFill>
                  <a:schemeClr val="bg1"/>
                </a:solidFill>
                <a:latin typeface="Helvetica" panose="020B0604020202030204" pitchFamily="34" charset="0"/>
              </a:rPr>
              <a:t>con estados piloto</a:t>
            </a:r>
            <a:endParaRPr lang="es-MX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218863" y="1913604"/>
            <a:ext cx="2839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E7152"/>
                </a:solidFill>
              </a:rPr>
              <a:t>GOBIERNO ABIERTO</a:t>
            </a:r>
          </a:p>
          <a:p>
            <a:pPr algn="ctr"/>
            <a:r>
              <a:rPr lang="en-US" sz="1600" b="1" dirty="0" smtClean="0">
                <a:solidFill>
                  <a:srgbClr val="0E7152"/>
                </a:solidFill>
              </a:rPr>
              <a:t>CO CREACIÓN DESDE LO LOCAL</a:t>
            </a:r>
            <a:endParaRPr lang="en-US" sz="1600" b="1" dirty="0">
              <a:solidFill>
                <a:srgbClr val="0E7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derecha"/>
          <p:cNvSpPr/>
          <p:nvPr/>
        </p:nvSpPr>
        <p:spPr>
          <a:xfrm>
            <a:off x="309741" y="2336746"/>
            <a:ext cx="3282459" cy="67146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 (PA2015)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62053" y="2482689"/>
            <a:ext cx="4935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alineados a los 5 ejes AGAMX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63262" y="1610641"/>
            <a:ext cx="4079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 local </a:t>
            </a:r>
            <a:endParaRPr lang="es-MX" sz="24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97707" y="3206888"/>
            <a:ext cx="5205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2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s-MX" sz="24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s-MX" sz="2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IFAI + IMCO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09741" y="3101990"/>
            <a:ext cx="3331188" cy="67146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MX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26403" y="3796896"/>
            <a:ext cx="3282459" cy="67146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 Local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0106" y="3901793"/>
            <a:ext cx="5205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soluciones a problemas locales 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850106" y="4708475"/>
            <a:ext cx="4379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938729" y="4927650"/>
            <a:ext cx="5205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compromisos 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347153" y="492765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MX" sz="24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220712" y="5847382"/>
            <a:ext cx="4079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Vigencia: 1 año</a:t>
            </a:r>
            <a:endParaRPr lang="es-MX" sz="24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66800" y="2504828"/>
            <a:ext cx="75144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 de Acción 2013 - 2015 consta de 26 compromisos, incluidos en cinco ejes prioritarios para el desarrollo del país: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centrado en la ciudadanía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abierto y participativo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abiertos para el desarrollo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Empoderamiento y participación ciudadana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 de recursos naturales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18903" r="9004" b="47444"/>
          <a:stretch/>
        </p:blipFill>
        <p:spPr bwMode="auto">
          <a:xfrm>
            <a:off x="512957" y="915637"/>
            <a:ext cx="5174165" cy="122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97533" y="1304506"/>
            <a:ext cx="8381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Ejercicios Locales de Gobierno Abierto a</a:t>
            </a: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los servicios públicos,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altos niveles de educación,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oportunidades de empleo,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 seguridad pública,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información útil para el ejercicio de derechos y la toma de decisiones,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 competitividad de mercados locales e internacionales,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puentes de dialogo entre autoridades y ciudadanos para atender necesidades específicas,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Solucionar problemas públicos, 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riesgos a la población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0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97533" y="1304506"/>
            <a:ext cx="83819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integrantes del Secretariado generarán una página web para la difusión de los trabajos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realizados, al </a:t>
            </a: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siguientes apartados: </a:t>
            </a:r>
          </a:p>
          <a:p>
            <a:pPr lvl="0"/>
            <a:endParaRPr lang="es-MX" dirty="0"/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 Técnico Local (STL): Minutas, evidencia documental de sesiones (fotografías, videos, audio, etc.) y comunicados relevantes,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de los compromisos y agenda de actividades,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contacto,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de datos abiertos,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Ligas de interés,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de recepción de dudas, quejas y sugerencias,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Vinculo web para manifestar su interés de incluirse en los ejercicios de gobierno abierto.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6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632" y="1123470"/>
            <a:ext cx="1668455" cy="53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E6C4F"/>
                </a:solidFill>
              </a:rPr>
              <a:t>ESTADOS</a:t>
            </a:r>
            <a:endParaRPr lang="en-US" sz="2800" dirty="0">
              <a:solidFill>
                <a:srgbClr val="0E6C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863" y="1913604"/>
            <a:ext cx="2839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E7152"/>
                </a:solidFill>
              </a:rPr>
              <a:t>GOBIERNO ABIERTO</a:t>
            </a:r>
          </a:p>
          <a:p>
            <a:pPr algn="ctr"/>
            <a:r>
              <a:rPr lang="en-US" sz="1600" b="1" dirty="0" smtClean="0">
                <a:solidFill>
                  <a:srgbClr val="0E7152"/>
                </a:solidFill>
              </a:rPr>
              <a:t>CO CREACIÓN DESDE LO LOCAL</a:t>
            </a:r>
            <a:endParaRPr lang="en-US" sz="1600" b="1" dirty="0">
              <a:solidFill>
                <a:srgbClr val="0E715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695" y="2559935"/>
            <a:ext cx="208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E7152"/>
                </a:solidFill>
              </a:rPr>
              <a:t>#</a:t>
            </a:r>
            <a:r>
              <a:rPr lang="en-US" sz="2000" i="1" dirty="0" err="1" smtClean="0">
                <a:solidFill>
                  <a:srgbClr val="0E7152"/>
                </a:solidFill>
              </a:rPr>
              <a:t>CoCreaciónLocal</a:t>
            </a:r>
            <a:endParaRPr lang="en-US" sz="2000" b="1" i="1" dirty="0">
              <a:solidFill>
                <a:srgbClr val="0E71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9790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2" name="Picture 11" descr="logo_if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5" y="1208728"/>
            <a:ext cx="743972" cy="436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3947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8" y="1119828"/>
            <a:ext cx="797862" cy="5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>
          <a:xfrm>
            <a:off x="540878" y="1250657"/>
            <a:ext cx="8005246" cy="5091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  <a:p>
            <a:endParaRPr lang="es-MX" sz="2000" dirty="0" smtClean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del taller</a:t>
            </a:r>
          </a:p>
          <a:p>
            <a:pPr marL="809625" lvl="1" indent="-352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resultados esperamos de los participantes?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pasos para realizar un ejercicio de Gobierno Abierto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del Secretariado Técnico Local</a:t>
            </a:r>
            <a:endParaRPr lang="es-MX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de cambio y mecanismo de gobernanza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elaboración del Plan de Acción Local</a:t>
            </a:r>
          </a:p>
          <a:p>
            <a:pPr marL="809625" indent="-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compromisos y su difusión</a:t>
            </a:r>
            <a:endParaRPr lang="es-MX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3899" y="1940460"/>
            <a:ext cx="3849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taller</a:t>
            </a:r>
            <a:endParaRPr lang="en-US" sz="32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" y="-189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0030" y="465480"/>
            <a:ext cx="135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E6C4F"/>
                </a:solidFill>
              </a:rPr>
              <a:t>ESTADOS</a:t>
            </a:r>
            <a:endParaRPr lang="en-US" sz="1200" dirty="0">
              <a:solidFill>
                <a:srgbClr val="0E6C4F"/>
              </a:solidFill>
            </a:endParaRPr>
          </a:p>
        </p:txBody>
      </p:sp>
      <p:pic>
        <p:nvPicPr>
          <p:cNvPr id="8" name="Picture 7" descr="logo_ifa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6" y="475816"/>
            <a:ext cx="419345" cy="245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8309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76" y="431852"/>
            <a:ext cx="481187" cy="360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910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486" y="812021"/>
            <a:ext cx="18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10E6B"/>
                </a:solidFill>
              </a:rPr>
              <a:t>#</a:t>
            </a:r>
            <a:r>
              <a:rPr lang="en-US" i="1" dirty="0" err="1" smtClean="0">
                <a:solidFill>
                  <a:srgbClr val="610E6B"/>
                </a:solidFill>
              </a:rPr>
              <a:t>CoCreaciónLocal</a:t>
            </a:r>
            <a:endParaRPr lang="en-US" b="1" i="1" dirty="0">
              <a:solidFill>
                <a:srgbClr val="610E6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77571" y="1546273"/>
            <a:ext cx="7743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Identifiquen los principales conceptos, componentes y experiencias de un modelo de gobierno abierto para ser desarrollado en el ámbito local.</a:t>
            </a:r>
          </a:p>
          <a:p>
            <a:pPr algn="just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Reflexionen sobre la relevancia de la participación de la sociedad civil,  como uno de los actores estratégicos en la nueva relación Estado-Ciudadanía, en el marco de la Alianza para el Gobierno Abierto.</a:t>
            </a:r>
          </a:p>
          <a:p>
            <a:pPr algn="just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Conozcan las principales herramientas que se proponen para apoyar el desarrollo de planes de acción locales de gobierno abierto.</a:t>
            </a:r>
          </a:p>
          <a:p>
            <a:pPr algn="just"/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Realicen un ejercicio práctico sobre la integración del Secretariado Técnico Local para el despliegue de un Plan Local de Gobierno Abierto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259632" y="721657"/>
            <a:ext cx="47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los participantes:</a:t>
            </a:r>
          </a:p>
        </p:txBody>
      </p:sp>
      <p:pic>
        <p:nvPicPr>
          <p:cNvPr id="20" name="19 Imagen" descr="Resultado de imagen para imagenes objetivos">
            <a:hlinkClick r:id="rId5"/>
          </p:cNvPr>
          <p:cNvPicPr/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8" y="1688489"/>
            <a:ext cx="710565" cy="6527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21" name="20 Imagen" descr="Resultado de imagen para imagenes objetivos">
            <a:hlinkClick r:id="rId5"/>
          </p:cNvPr>
          <p:cNvPicPr/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7" y="2960041"/>
            <a:ext cx="71056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Resultado de imagen para imagenes objetivos">
            <a:hlinkClick r:id="rId5"/>
          </p:cNvPr>
          <p:cNvPicPr/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3" y="4454578"/>
            <a:ext cx="71056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Resultado de imagen para imagenes objetivos">
            <a:hlinkClick r:id="rId5"/>
          </p:cNvPr>
          <p:cNvPicPr/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8" y="5435171"/>
            <a:ext cx="710565" cy="65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8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54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7572" y="1940460"/>
            <a:ext cx="3781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3200" b="1" dirty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GA</a:t>
            </a:r>
            <a:endParaRPr lang="en-US" sz="32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" y="-189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0030" y="465480"/>
            <a:ext cx="135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E6C4F"/>
                </a:solidFill>
              </a:rPr>
              <a:t>ESTADOS</a:t>
            </a:r>
            <a:endParaRPr lang="en-US" sz="1200" dirty="0">
              <a:solidFill>
                <a:srgbClr val="0E6C4F"/>
              </a:solidFill>
            </a:endParaRPr>
          </a:p>
        </p:txBody>
      </p:sp>
      <p:pic>
        <p:nvPicPr>
          <p:cNvPr id="8" name="Picture 7" descr="logo_ifa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6" y="475816"/>
            <a:ext cx="419345" cy="245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8309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76" y="431852"/>
            <a:ext cx="481187" cy="360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910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486" y="812021"/>
            <a:ext cx="18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10E6B"/>
                </a:solidFill>
              </a:rPr>
              <a:t>#</a:t>
            </a:r>
            <a:r>
              <a:rPr lang="en-US" i="1" dirty="0" err="1" smtClean="0">
                <a:solidFill>
                  <a:srgbClr val="610E6B"/>
                </a:solidFill>
              </a:rPr>
              <a:t>CoCreaciónLocal</a:t>
            </a:r>
            <a:endParaRPr lang="en-US" b="1" i="1" dirty="0">
              <a:solidFill>
                <a:srgbClr val="610E6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3904" y="2402419"/>
            <a:ext cx="77431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del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endParaRPr lang="es-ES_tradn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del Secretariado Técnico Local (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1ª.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por parte de la Secretaría Técnica de la Comisión de Gobierno Abierto y Transparencia del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IFAI)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mesas participativas para la integración del Plan de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Lanzamiento 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firma del Plan de Acción (2ª. Visita por parte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Secretaría Técnica de la Comisión de Gobierno Abierto y Transparencia del IFAI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Plan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evaluación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90977" y="1372131"/>
            <a:ext cx="7691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invitamos a crear el Secretariado Técnico y Plan de Acción en tu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siguiendo seis pasos: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54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2758" y="2543110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  <a:endParaRPr lang="en-US" sz="32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" y="-189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0030" y="465480"/>
            <a:ext cx="135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E6C4F"/>
                </a:solidFill>
              </a:rPr>
              <a:t>ESTADOS</a:t>
            </a:r>
            <a:endParaRPr lang="en-US" sz="1200" dirty="0">
              <a:solidFill>
                <a:srgbClr val="0E6C4F"/>
              </a:solidFill>
            </a:endParaRPr>
          </a:p>
        </p:txBody>
      </p:sp>
      <p:pic>
        <p:nvPicPr>
          <p:cNvPr id="8" name="Picture 7" descr="logo_ifa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6" y="475816"/>
            <a:ext cx="419345" cy="245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8309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76" y="431852"/>
            <a:ext cx="481187" cy="360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910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486" y="812021"/>
            <a:ext cx="18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10E6B"/>
                </a:solidFill>
              </a:rPr>
              <a:t>#</a:t>
            </a:r>
            <a:r>
              <a:rPr lang="en-US" i="1" dirty="0" err="1" smtClean="0">
                <a:solidFill>
                  <a:srgbClr val="610E6B"/>
                </a:solidFill>
              </a:rPr>
              <a:t>CoCreaciónLocal</a:t>
            </a:r>
            <a:endParaRPr lang="en-US" b="1" i="1" dirty="0">
              <a:solidFill>
                <a:srgbClr val="610E6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3904" y="3802246"/>
            <a:ext cx="77431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integrantes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Facilitador: figura innovadora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funciones: esquema horizontal y colaborativo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gobernanza (frecuencia de las reuniones, votación, seguimiento, cumplimiento de compromisos)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26854" y="535022"/>
            <a:ext cx="769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y funciones del STL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29580727"/>
              </p:ext>
            </p:extLst>
          </p:nvPr>
        </p:nvGraphicFramePr>
        <p:xfrm>
          <a:off x="1616294" y="2100385"/>
          <a:ext cx="5719769" cy="143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Rectángulo"/>
          <p:cNvSpPr/>
          <p:nvPr/>
        </p:nvSpPr>
        <p:spPr>
          <a:xfrm>
            <a:off x="2803022" y="1505653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de cambio</a:t>
            </a:r>
          </a:p>
        </p:txBody>
      </p:sp>
    </p:spTree>
    <p:extLst>
      <p:ext uri="{BB962C8B-B14F-4D97-AF65-F5344CB8AC3E}">
        <p14:creationId xmlns:p14="http://schemas.microsoft.com/office/powerpoint/2010/main" val="11504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54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67015" y="2543110"/>
            <a:ext cx="440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n-US" sz="32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</a:t>
            </a:r>
            <a:endParaRPr lang="en-US" sz="32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521</Words>
  <Application>Microsoft Office PowerPoint</Application>
  <PresentationFormat>Presentación en pantalla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hp</cp:lastModifiedBy>
  <cp:revision>60</cp:revision>
  <dcterms:created xsi:type="dcterms:W3CDTF">2015-02-17T19:20:34Z</dcterms:created>
  <dcterms:modified xsi:type="dcterms:W3CDTF">2016-03-31T19:41:41Z</dcterms:modified>
</cp:coreProperties>
</file>